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59" r:id="rId4"/>
    <p:sldId id="272" r:id="rId5"/>
    <p:sldId id="266" r:id="rId6"/>
    <p:sldId id="261" r:id="rId7"/>
    <p:sldId id="310" r:id="rId8"/>
    <p:sldId id="265" r:id="rId9"/>
    <p:sldId id="264" r:id="rId10"/>
    <p:sldId id="311" r:id="rId11"/>
    <p:sldId id="312" r:id="rId12"/>
    <p:sldId id="287" r:id="rId13"/>
  </p:sldIdLst>
  <p:sldSz cx="9144000" cy="5143500" type="screen16x9"/>
  <p:notesSz cx="6858000" cy="9144000"/>
  <p:embeddedFontLst>
    <p:embeddedFont>
      <p:font typeface="Abeganshi" pitchFamily="2" charset="0"/>
      <p:regular r:id="rId15"/>
    </p:embeddedFont>
    <p:embeddedFont>
      <p:font typeface="Adobe Arabic" panose="02040503050201020203" pitchFamily="18" charset="-78"/>
      <p:regular r:id="rId16"/>
      <p:bold r:id="rId17"/>
      <p:italic r:id="rId18"/>
      <p:boldItalic r:id="rId19"/>
    </p:embeddedFont>
    <p:embeddedFont>
      <p:font typeface="Adobe Garamond Pro Bold" panose="02020702060506020403" pitchFamily="18" charset="0"/>
      <p:bold r:id="rId20"/>
      <p:boldItalic r:id="rId21"/>
    </p:embeddedFont>
    <p:embeddedFont>
      <p:font typeface="Adobe Hebrew" panose="02040503050201020203" pitchFamily="18" charset="-79"/>
      <p:regular r:id="rId22"/>
      <p:bold r:id="rId23"/>
      <p:italic r:id="rId24"/>
      <p:boldItalic r:id="rId25"/>
    </p:embeddedFont>
    <p:embeddedFont>
      <p:font typeface="Adobe Jenson Pro Capt" panose="020A0503050201030203" pitchFamily="18" charset="0"/>
      <p:regular r:id="rId26"/>
      <p:bold r:id="rId27"/>
      <p:italic r:id="rId28"/>
      <p:boldItalic r:id="rId29"/>
    </p:embeddedFont>
    <p:embeddedFont>
      <p:font typeface="Avenir Black Oblique" panose="020B0803020203090204" pitchFamily="34" charset="0"/>
      <p:boldItalic r:id="rId30"/>
    </p:embeddedFont>
    <p:embeddedFont>
      <p:font typeface="Digistyle Unicode" panose="02010000000000000000" pitchFamily="2" charset="-78"/>
      <p:regular r:id="rId31"/>
    </p:embeddedFont>
    <p:embeddedFont>
      <p:font typeface="Imprint MT Shadow" panose="04020605060303030202" pitchFamily="82" charset="0"/>
      <p:regular r:id="rId32"/>
    </p:embeddedFont>
    <p:embeddedFont>
      <p:font typeface="Josefin Sans Light" pitchFamily="2" charset="0"/>
      <p:regular r:id="rId33"/>
      <p:bold r:id="rId34"/>
      <p:italic r:id="rId35"/>
      <p:boldItalic r:id="rId36"/>
    </p:embeddedFont>
    <p:embeddedFont>
      <p:font typeface="Leckerli One" panose="020B0604020202020204" charset="0"/>
      <p:regular r:id="rId37"/>
    </p:embeddedFont>
    <p:embeddedFont>
      <p:font typeface="Monotype Corsiva" panose="03010101010201010101" pitchFamily="66" charset="0"/>
      <p:italic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  <p:embeddedFont>
      <p:font typeface="MS Reference Sans Serif" panose="020B0604030504040204" pitchFamily="34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000000"/>
    <a:srgbClr val="1111B3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182FBC-EAC3-4458-99C7-98847358C921}">
  <a:tblStyle styleId="{DC182FBC-EAC3-4458-99C7-98847358C9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26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font" Target="fonts/font2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7ec51a13d_0_5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7ec51a13d_0_5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647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7ec51a13d_0_2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7ec51a13d_0_2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b1a17c7c9c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b1a17c7c9c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033d0b5f2_1_2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033d0b5f2_1_2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7ec51a13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a7ec51a13d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7ec51a13d_0_2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7ec51a13d_0_2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4d9405f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04d9405f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4d9405f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04d9405f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245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7ec51a1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7ec51a1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7ec51a13d_0_5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7ec51a13d_0_5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93450" y="816450"/>
            <a:ext cx="7157100" cy="351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11300" y="1201775"/>
            <a:ext cx="5921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88750" y="3291325"/>
            <a:ext cx="556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idea 2 1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/>
          <p:nvPr/>
        </p:nvSpPr>
        <p:spPr>
          <a:xfrm>
            <a:off x="1066800" y="647700"/>
            <a:ext cx="7010400" cy="384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4"/>
          <p:cNvSpPr txBox="1">
            <a:spLocks noGrp="1"/>
          </p:cNvSpPr>
          <p:nvPr>
            <p:ph type="title"/>
          </p:nvPr>
        </p:nvSpPr>
        <p:spPr>
          <a:xfrm>
            <a:off x="1912800" y="2150850"/>
            <a:ext cx="531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500"/>
              <a:buNone/>
              <a:defRPr sz="6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795100" y="-56500"/>
            <a:ext cx="6348900" cy="52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788975" y="3137655"/>
            <a:ext cx="3081000" cy="4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5861325" y="1500425"/>
            <a:ext cx="2020800" cy="5415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3608924" y="2053200"/>
            <a:ext cx="43746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-45450" y="-70650"/>
            <a:ext cx="7769100" cy="52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01600" y="1135350"/>
            <a:ext cx="6659100" cy="2753400"/>
          </a:xfrm>
          <a:prstGeom prst="rect">
            <a:avLst/>
          </a:prstGeom>
        </p:spPr>
        <p:txBody>
          <a:bodyPr spcFirstLastPara="1" wrap="square" lIns="0" tIns="182875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"/>
              <a:defRPr sz="10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000"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6782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-74900" y="-56500"/>
            <a:ext cx="6348900" cy="52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865956" y="2415150"/>
            <a:ext cx="43746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6200">
                <a:solidFill>
                  <a:schemeClr val="accent2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6200">
                <a:solidFill>
                  <a:schemeClr val="accent2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6200">
                <a:solidFill>
                  <a:schemeClr val="accent2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6200">
                <a:solidFill>
                  <a:schemeClr val="accent2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6200">
                <a:solidFill>
                  <a:schemeClr val="accent2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6200">
                <a:solidFill>
                  <a:schemeClr val="accent2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6200">
                <a:solidFill>
                  <a:schemeClr val="accent2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6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942725" y="3498245"/>
            <a:ext cx="3081000" cy="4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 idx="2" hasCustomPrompt="1"/>
          </p:nvPr>
        </p:nvSpPr>
        <p:spPr>
          <a:xfrm>
            <a:off x="924351" y="1852850"/>
            <a:ext cx="2050800" cy="5415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883750" y="740550"/>
            <a:ext cx="7116000" cy="366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685800" y="1821840"/>
            <a:ext cx="773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9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2279400" y="2883055"/>
            <a:ext cx="4585200" cy="1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idea 1">
  <p:cSld name="CUSTOM_3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2103275" y="603825"/>
            <a:ext cx="6373500" cy="391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746972" y="2142900"/>
            <a:ext cx="531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500"/>
              <a:buNone/>
              <a:defRPr sz="65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>
            <a:off x="0" y="433850"/>
            <a:ext cx="9287400" cy="408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>
            <a:off x="626275" y="1460175"/>
            <a:ext cx="40212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639025" y="2600725"/>
            <a:ext cx="3208200" cy="12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760775" y="542850"/>
            <a:ext cx="3285900" cy="391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1235000" y="2031625"/>
            <a:ext cx="23343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2800"/>
              <a:buFont typeface="Leckerli One"/>
              <a:buNone/>
              <a:defRPr sz="2800">
                <a:solidFill>
                  <a:srgbClr val="30303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2800"/>
              <a:buNone/>
              <a:defRPr sz="2800">
                <a:solidFill>
                  <a:srgbClr val="30303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2800"/>
              <a:buNone/>
              <a:defRPr sz="2800">
                <a:solidFill>
                  <a:srgbClr val="30303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2800"/>
              <a:buNone/>
              <a:defRPr sz="2800">
                <a:solidFill>
                  <a:srgbClr val="30303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2800"/>
              <a:buNone/>
              <a:defRPr sz="2800">
                <a:solidFill>
                  <a:srgbClr val="30303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2800"/>
              <a:buNone/>
              <a:defRPr sz="2800">
                <a:solidFill>
                  <a:srgbClr val="30303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2800"/>
              <a:buNone/>
              <a:defRPr sz="2800">
                <a:solidFill>
                  <a:srgbClr val="30303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2800"/>
              <a:buNone/>
              <a:defRPr sz="2800">
                <a:solidFill>
                  <a:srgbClr val="30303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2800"/>
              <a:buNone/>
              <a:defRPr sz="2800">
                <a:solidFill>
                  <a:srgbClr val="303030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Char char="●"/>
              <a:defRPr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Char char="○"/>
              <a:defRPr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Char char="■"/>
              <a:defRPr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Char char="●"/>
              <a:defRPr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Char char="○"/>
              <a:defRPr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Char char="■"/>
              <a:defRPr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Char char="●"/>
              <a:defRPr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Montserrat"/>
              <a:buChar char="○"/>
              <a:defRPr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03030"/>
              </a:buClr>
              <a:buSzPts val="1400"/>
              <a:buFont typeface="Montserrat"/>
              <a:buChar char="■"/>
              <a:defRPr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61" r:id="rId6"/>
    <p:sldLayoutId id="2147483662" r:id="rId7"/>
    <p:sldLayoutId id="2147483663" r:id="rId8"/>
    <p:sldLayoutId id="2147483664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maxpixel.net/Conclusion-Relationship-Meeting-Contact-Business-1020144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todorov.org/blog/2017/10/05/the-arcs-model-of-motivational-desig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jpg"/><Relationship Id="rId4" Type="http://schemas.openxmlformats.org/officeDocument/2006/relationships/hyperlink" Target="https://www.rigacci.org/wiki/doku.php/doc/appunti/hardware/raspberrypi_ai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E553E8-F350-C330-BA9A-1BE8E6BF911F}"/>
              </a:ext>
            </a:extLst>
          </p:cNvPr>
          <p:cNvSpPr/>
          <p:nvPr/>
        </p:nvSpPr>
        <p:spPr>
          <a:xfrm>
            <a:off x="4001498" y="2252033"/>
            <a:ext cx="1409951" cy="27380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1" dirty="0">
                <a:latin typeface="Digistyle Unicode" panose="02010000000000000000" pitchFamily="2" charset="-78"/>
                <a:cs typeface="Digistyle Unicode" panose="02010000000000000000" pitchFamily="2" charset="-78"/>
              </a:rPr>
              <a:t>      </a:t>
            </a:r>
          </a:p>
          <a:p>
            <a:r>
              <a:rPr lang="en-US" sz="2300" b="1" i="1" dirty="0">
                <a:solidFill>
                  <a:schemeClr val="bg1"/>
                </a:solidFill>
                <a:latin typeface="Dumbledor 3" panose="00000400000000000000" pitchFamily="2" charset="0"/>
                <a:cs typeface="Diwani Simple Outline" panose="00000400000000000000" pitchFamily="2" charset="-78"/>
              </a:rPr>
              <a:t>Life Saving</a:t>
            </a:r>
          </a:p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087B71-236A-8D6A-60F2-F4BA7A915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1299" y="1201775"/>
            <a:ext cx="6156861" cy="753536"/>
          </a:xfrm>
        </p:spPr>
        <p:txBody>
          <a:bodyPr anchor="t"/>
          <a:lstStyle/>
          <a:p>
            <a:r>
              <a:rPr lang="en-US" sz="4000" dirty="0"/>
              <a:t>University of Asia Pacific</a:t>
            </a:r>
          </a:p>
        </p:txBody>
      </p:sp>
      <p:sp>
        <p:nvSpPr>
          <p:cNvPr id="199" name="Google Shape;199;p39"/>
          <p:cNvSpPr/>
          <p:nvPr/>
        </p:nvSpPr>
        <p:spPr>
          <a:xfrm>
            <a:off x="5499567" y="669812"/>
            <a:ext cx="10501" cy="9767"/>
          </a:xfrm>
          <a:custGeom>
            <a:avLst/>
            <a:gdLst/>
            <a:ahLst/>
            <a:cxnLst/>
            <a:rect l="l" t="t" r="r" b="b"/>
            <a:pathLst>
              <a:path w="472" h="439" extrusionOk="0">
                <a:moveTo>
                  <a:pt x="319" y="1"/>
                </a:moveTo>
                <a:cubicBezTo>
                  <a:pt x="275" y="1"/>
                  <a:pt x="204" y="42"/>
                  <a:pt x="198" y="98"/>
                </a:cubicBezTo>
                <a:lnTo>
                  <a:pt x="198" y="98"/>
                </a:lnTo>
                <a:cubicBezTo>
                  <a:pt x="195" y="100"/>
                  <a:pt x="190" y="103"/>
                  <a:pt x="182" y="107"/>
                </a:cubicBezTo>
                <a:cubicBezTo>
                  <a:pt x="151" y="138"/>
                  <a:pt x="121" y="153"/>
                  <a:pt x="106" y="168"/>
                </a:cubicBezTo>
                <a:cubicBezTo>
                  <a:pt x="87" y="187"/>
                  <a:pt x="75" y="216"/>
                  <a:pt x="70" y="246"/>
                </a:cubicBezTo>
                <a:lnTo>
                  <a:pt x="70" y="246"/>
                </a:lnTo>
                <a:cubicBezTo>
                  <a:pt x="1" y="296"/>
                  <a:pt x="12" y="414"/>
                  <a:pt x="106" y="427"/>
                </a:cubicBezTo>
                <a:cubicBezTo>
                  <a:pt x="132" y="435"/>
                  <a:pt x="155" y="439"/>
                  <a:pt x="175" y="439"/>
                </a:cubicBezTo>
                <a:cubicBezTo>
                  <a:pt x="233" y="439"/>
                  <a:pt x="269" y="408"/>
                  <a:pt x="312" y="346"/>
                </a:cubicBezTo>
                <a:lnTo>
                  <a:pt x="312" y="346"/>
                </a:lnTo>
                <a:cubicBezTo>
                  <a:pt x="316" y="345"/>
                  <a:pt x="323" y="341"/>
                  <a:pt x="334" y="336"/>
                </a:cubicBezTo>
                <a:cubicBezTo>
                  <a:pt x="349" y="321"/>
                  <a:pt x="380" y="305"/>
                  <a:pt x="395" y="290"/>
                </a:cubicBezTo>
                <a:cubicBezTo>
                  <a:pt x="430" y="255"/>
                  <a:pt x="447" y="220"/>
                  <a:pt x="453" y="178"/>
                </a:cubicBezTo>
                <a:lnTo>
                  <a:pt x="453" y="178"/>
                </a:lnTo>
                <a:cubicBezTo>
                  <a:pt x="454" y="175"/>
                  <a:pt x="455" y="171"/>
                  <a:pt x="456" y="168"/>
                </a:cubicBezTo>
                <a:cubicBezTo>
                  <a:pt x="471" y="153"/>
                  <a:pt x="471" y="123"/>
                  <a:pt x="456" y="107"/>
                </a:cubicBezTo>
                <a:cubicBezTo>
                  <a:pt x="441" y="46"/>
                  <a:pt x="395" y="16"/>
                  <a:pt x="334" y="1"/>
                </a:cubicBezTo>
                <a:close/>
              </a:path>
            </a:pathLst>
          </a:custGeom>
          <a:solidFill>
            <a:srgbClr val="7013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F8546BA-C607-2C65-CE6A-7C15B17C1878}"/>
              </a:ext>
            </a:extLst>
          </p:cNvPr>
          <p:cNvSpPr txBox="1">
            <a:spLocks/>
          </p:cNvSpPr>
          <p:nvPr/>
        </p:nvSpPr>
        <p:spPr>
          <a:xfrm>
            <a:off x="1788750" y="1772305"/>
            <a:ext cx="6156861" cy="48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Leckerli One"/>
              <a:buNone/>
              <a:defRPr sz="6000" b="0" i="0" u="none" strike="noStrike" cap="none">
                <a:solidFill>
                  <a:schemeClr val="dk2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Department Of Computer Science and Engineering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84F964F-C0FD-B727-8C3C-21130C23B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7020" y="2617660"/>
            <a:ext cx="4991314" cy="1596373"/>
          </a:xfrm>
        </p:spPr>
        <p:txBody>
          <a:bodyPr/>
          <a:lstStyle/>
          <a:p>
            <a:pPr algn="l"/>
            <a:r>
              <a:rPr lang="en-US" sz="1800" b="1" i="1" u="sng" dirty="0" err="1">
                <a:latin typeface="Monotype Corsiva" panose="03010101010201010101" pitchFamily="66" charset="0"/>
              </a:rPr>
              <a:t>Presentes</a:t>
            </a:r>
            <a:r>
              <a:rPr lang="en-US" sz="1800" b="1" i="1" u="sng" dirty="0">
                <a:latin typeface="Monotype Corsiva" panose="03010101010201010101" pitchFamily="66" charset="0"/>
              </a:rPr>
              <a:t> By</a:t>
            </a:r>
          </a:p>
          <a:p>
            <a:pPr algn="l"/>
            <a:endParaRPr lang="en-US" sz="1800" b="1" i="1" u="sng" dirty="0">
              <a:latin typeface="Monotype Corsiva" panose="03010101010201010101" pitchFamily="66" charset="0"/>
            </a:endParaRPr>
          </a:p>
          <a:p>
            <a:pPr algn="l"/>
            <a:r>
              <a:rPr lang="en-US" sz="1600" dirty="0">
                <a:latin typeface="Adobe Jenson Pro Capt" panose="020A0503050201030203" pitchFamily="18" charset="0"/>
              </a:rPr>
              <a:t>                  </a:t>
            </a:r>
            <a:r>
              <a:rPr lang="en-US" sz="1600" dirty="0" err="1">
                <a:solidFill>
                  <a:schemeClr val="tx1"/>
                </a:solidFill>
                <a:latin typeface="Adobe Jenson Pro Capt" panose="020A0503050201030203" pitchFamily="18" charset="0"/>
                <a:cs typeface="Mongolian Baiti" panose="03000500000000000000" pitchFamily="66" charset="0"/>
              </a:rPr>
              <a:t>Meher</a:t>
            </a:r>
            <a:r>
              <a:rPr lang="en-US" sz="1600" dirty="0">
                <a:solidFill>
                  <a:schemeClr val="tx1"/>
                </a:solidFill>
                <a:latin typeface="Adobe Jenson Pro Capt" panose="020A0503050201030203" pitchFamily="18" charset="0"/>
                <a:cs typeface="Mongolian Baiti" panose="03000500000000000000" pitchFamily="66" charset="0"/>
              </a:rPr>
              <a:t> Niger                 - 19201043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Adobe Jenson Pro Capt" panose="020A0503050201030203" pitchFamily="18" charset="0"/>
                <a:cs typeface="Mongolian Baiti" panose="03000500000000000000" pitchFamily="66" charset="0"/>
              </a:rPr>
              <a:t>                  Rifa Tasfia                      - 19201045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Adobe Jenson Pro Capt" panose="020A0503050201030203" pitchFamily="18" charset="0"/>
                <a:cs typeface="Mongolian Baiti" panose="03000500000000000000" pitchFamily="66" charset="0"/>
              </a:rPr>
              <a:t>                  </a:t>
            </a:r>
            <a:r>
              <a:rPr lang="en-US" sz="1600" dirty="0" err="1">
                <a:solidFill>
                  <a:schemeClr val="tx1"/>
                </a:solidFill>
                <a:latin typeface="Adobe Jenson Pro Capt" panose="020A0503050201030203" pitchFamily="18" charset="0"/>
                <a:cs typeface="Mongolian Baiti" panose="03000500000000000000" pitchFamily="66" charset="0"/>
              </a:rPr>
              <a:t>Ashikur</a:t>
            </a:r>
            <a:r>
              <a:rPr lang="en-US" sz="1600" dirty="0">
                <a:solidFill>
                  <a:schemeClr val="tx1"/>
                </a:solidFill>
                <a:latin typeface="Adobe Jenson Pro Capt" panose="020A0503050201030203" pitchFamily="18" charset="0"/>
                <a:cs typeface="Mongolian Baiti" panose="03000500000000000000" pitchFamily="66" charset="0"/>
              </a:rPr>
              <a:t> Rahman </a:t>
            </a:r>
            <a:r>
              <a:rPr lang="en-US" sz="1600" dirty="0" err="1">
                <a:solidFill>
                  <a:schemeClr val="tx1"/>
                </a:solidFill>
                <a:latin typeface="Adobe Jenson Pro Capt" panose="020A0503050201030203" pitchFamily="18" charset="0"/>
                <a:cs typeface="Mongolian Baiti" panose="03000500000000000000" pitchFamily="66" charset="0"/>
              </a:rPr>
              <a:t>Sumon</a:t>
            </a:r>
            <a:r>
              <a:rPr lang="en-US" sz="1600" dirty="0">
                <a:solidFill>
                  <a:schemeClr val="tx1"/>
                </a:solidFill>
                <a:latin typeface="Adobe Jenson Pro Capt" panose="020A0503050201030203" pitchFamily="18" charset="0"/>
                <a:cs typeface="Mongolian Baiti" panose="03000500000000000000" pitchFamily="66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Adobe Jenson Pro Capt" panose="020A0503050201030203" pitchFamily="18" charset="0"/>
                <a:cs typeface="Mongolian Baiti" panose="03000500000000000000" pitchFamily="66" charset="0"/>
              </a:rPr>
              <a:t>– </a:t>
            </a:r>
            <a:r>
              <a:rPr lang="en-US" sz="1600" dirty="0">
                <a:solidFill>
                  <a:schemeClr val="tx1"/>
                </a:solidFill>
                <a:latin typeface="Adobe Jenson Pro Capt" panose="020A0503050201030203" pitchFamily="18" charset="0"/>
                <a:cs typeface="Mongolian Baiti" panose="03000500000000000000" pitchFamily="66" charset="0"/>
              </a:rPr>
              <a:t>19201055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Adobe Jenson Pro Capt" panose="020A0503050201030203" pitchFamily="18" charset="0"/>
                <a:cs typeface="Mongolian Baiti" panose="03000500000000000000" pitchFamily="66" charset="0"/>
              </a:rPr>
              <a:t>                  Hasan Al Mamun             - 19201059</a:t>
            </a:r>
          </a:p>
          <a:p>
            <a:pPr algn="l"/>
            <a:endParaRPr lang="en-US" sz="1200" dirty="0">
              <a:solidFill>
                <a:schemeClr val="tx1"/>
              </a:solidFill>
              <a:latin typeface="MS Reference Sans Serif" panose="020B0604030504040204" pitchFamily="34" charset="0"/>
              <a:cs typeface="Mongolian Baiti" panose="03000500000000000000" pitchFamily="66" charset="0"/>
            </a:endParaRPr>
          </a:p>
          <a:p>
            <a:pPr algn="l"/>
            <a:endParaRPr lang="en-US" sz="1200" dirty="0">
              <a:solidFill>
                <a:schemeClr val="tx1"/>
              </a:solidFill>
              <a:latin typeface="MS Reference Sans Serif" panose="020B0604030504040204" pitchFamily="34" charset="0"/>
              <a:cs typeface="Mongolian Baiti" panose="03000500000000000000" pitchFamily="66" charset="0"/>
            </a:endParaRPr>
          </a:p>
          <a:p>
            <a:pPr algn="l"/>
            <a:endParaRPr lang="en-US" sz="1200" dirty="0">
              <a:solidFill>
                <a:schemeClr val="tx1"/>
              </a:solidFill>
              <a:latin typeface="MS Reference Sans Serif" panose="020B0604030504040204" pitchFamily="34" charset="0"/>
              <a:cs typeface="Mongolian Baiti" panose="03000500000000000000" pitchFamily="66" charset="0"/>
            </a:endParaRPr>
          </a:p>
          <a:p>
            <a:pPr algn="l"/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7"/>
          <p:cNvSpPr txBox="1">
            <a:spLocks noGrp="1"/>
          </p:cNvSpPr>
          <p:nvPr>
            <p:ph type="ctrTitle"/>
          </p:nvPr>
        </p:nvSpPr>
        <p:spPr>
          <a:xfrm>
            <a:off x="1406498" y="1319134"/>
            <a:ext cx="3165502" cy="629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355600" lvl="0" indent="0" algn="l" rtl="0">
              <a:lnSpc>
                <a:spcPct val="100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lang="en-US" sz="2800" i="1" dirty="0">
                <a:solidFill>
                  <a:schemeClr val="tx1">
                    <a:lumMod val="60000"/>
                    <a:lumOff val="40000"/>
                  </a:schemeClr>
                </a:solidFill>
                <a:latin typeface="Avenir Black Oblique" panose="020B0803020203090204" pitchFamily="34" charset="0"/>
              </a:rPr>
              <a:t>Disadvantage</a:t>
            </a:r>
            <a:endParaRPr sz="2800" i="1" dirty="0">
              <a:solidFill>
                <a:schemeClr val="tx1">
                  <a:lumMod val="60000"/>
                  <a:lumOff val="40000"/>
                </a:schemeClr>
              </a:solidFill>
              <a:latin typeface="Avenir Black Oblique" panose="020B080302020309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BA8F5-F542-EC5E-D43A-BD07FF277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9398" y="1948721"/>
            <a:ext cx="6870359" cy="2158584"/>
          </a:xfrm>
        </p:spPr>
        <p:txBody>
          <a:bodyPr/>
          <a:lstStyle/>
          <a:p>
            <a:pPr marL="482600" indent="-342900" algn="l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venir Black Oblique" panose="020B0803020203090204" pitchFamily="34" charset="0"/>
              </a:rPr>
              <a:t>Adequate braking distance at the speed is not available when a dangerous collision-like situation arises suddenly.</a:t>
            </a:r>
          </a:p>
          <a:p>
            <a:pPr marL="482600" indent="-342900" algn="l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venir Black Oblique" panose="020B0803020203090204" pitchFamily="34" charset="0"/>
              </a:rPr>
              <a:t>Failure to brake power of the locomotives.</a:t>
            </a:r>
          </a:p>
          <a:p>
            <a:pPr marL="482600" indent="-342900" algn="l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venir Black Oblique" panose="020B0803020203090204" pitchFamily="34" charset="0"/>
              </a:rPr>
              <a:t>For this technology we always need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Avenir Black Oblique" panose="020B0803020203090204" pitchFamily="34" charset="0"/>
              </a:rPr>
              <a:t>ardiuno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venir Black Oblique" panose="020B0803020203090204" pitchFamily="34" charset="0"/>
              </a:rPr>
              <a:t>. If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Avenir Black Oblique" panose="020B0803020203090204" pitchFamily="34" charset="0"/>
              </a:rPr>
              <a:t>ardiuno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venir Black Oblique" panose="020B0803020203090204" pitchFamily="34" charset="0"/>
              </a:rPr>
              <a:t> fails everything will be lost and can cause huge damage. For this situation we also have to manage a manual system.</a:t>
            </a:r>
          </a:p>
          <a:p>
            <a:pPr marL="139700" indent="0" algn="l"/>
            <a:endParaRPr lang="en-US" dirty="0">
              <a:latin typeface="Avenir Black Oblique" panose="020B0803020203090204" pitchFamily="34" charset="0"/>
            </a:endParaRPr>
          </a:p>
          <a:p>
            <a:pPr marL="482600" indent="-342900" algn="l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708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9"/>
          <p:cNvPicPr preferRelativeResize="0"/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898" r="17898"/>
          <a:stretch/>
        </p:blipFill>
        <p:spPr>
          <a:xfrm>
            <a:off x="4732125" y="528775"/>
            <a:ext cx="3535620" cy="393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9"/>
          <p:cNvSpPr txBox="1">
            <a:spLocks noGrp="1"/>
          </p:cNvSpPr>
          <p:nvPr>
            <p:ph type="title"/>
          </p:nvPr>
        </p:nvSpPr>
        <p:spPr>
          <a:xfrm>
            <a:off x="741344" y="1371601"/>
            <a:ext cx="3268525" cy="26607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Our world is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venir Black Oblique" panose="020B0803020203090204" pitchFamily="34" charset="0"/>
              </a:rPr>
              <a:t>moving so fast and we can prevent many accidents using technology. </a:t>
            </a:r>
            <a:br>
              <a:rPr lang="en-US" sz="1800" dirty="0">
                <a:solidFill>
                  <a:schemeClr val="tx1">
                    <a:lumMod val="75000"/>
                  </a:schemeClr>
                </a:solidFill>
                <a:latin typeface="Avenir Black Oblique" panose="020B0803020203090204" pitchFamily="34" charset="0"/>
              </a:rPr>
            </a:b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venir Black Oblique" panose="020B0803020203090204" pitchFamily="34" charset="0"/>
              </a:rPr>
              <a:t>Day by day we need to adopt new technology to make our life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easier.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D25F79-2B6C-BBC5-A417-06D5ED1B8DB7}"/>
              </a:ext>
            </a:extLst>
          </p:cNvPr>
          <p:cNvSpPr txBox="1"/>
          <p:nvPr/>
        </p:nvSpPr>
        <p:spPr>
          <a:xfrm>
            <a:off x="660933" y="787980"/>
            <a:ext cx="247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1111B3"/>
                </a:solidFill>
                <a:latin typeface="Imprint MT Shadow" panose="04020605060303030202" pitchFamily="8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306791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0"/>
          <p:cNvSpPr txBox="1">
            <a:spLocks noGrp="1"/>
          </p:cNvSpPr>
          <p:nvPr>
            <p:ph type="title"/>
          </p:nvPr>
        </p:nvSpPr>
        <p:spPr>
          <a:xfrm>
            <a:off x="1551862" y="1605506"/>
            <a:ext cx="5709699" cy="19001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1111B3"/>
                </a:solidFill>
                <a:latin typeface="Abeganshi" pitchFamily="2" charset="0"/>
              </a:rPr>
              <a:t>Thank You</a:t>
            </a:r>
            <a:endParaRPr sz="8000" dirty="0">
              <a:solidFill>
                <a:srgbClr val="1111B3"/>
              </a:solidFill>
              <a:latin typeface="Abeganshi" pitchFamily="2" charset="0"/>
            </a:endParaRPr>
          </a:p>
        </p:txBody>
      </p:sp>
      <p:grpSp>
        <p:nvGrpSpPr>
          <p:cNvPr id="2" name="Google Shape;8292;p91">
            <a:extLst>
              <a:ext uri="{FF2B5EF4-FFF2-40B4-BE49-F238E27FC236}">
                <a16:creationId xmlns:a16="http://schemas.microsoft.com/office/drawing/2014/main" id="{271AF306-17D2-1117-67B9-A7B2E5439003}"/>
              </a:ext>
            </a:extLst>
          </p:cNvPr>
          <p:cNvGrpSpPr/>
          <p:nvPr/>
        </p:nvGrpSpPr>
        <p:grpSpPr>
          <a:xfrm>
            <a:off x="6927850" y="2344891"/>
            <a:ext cx="427578" cy="421351"/>
            <a:chOff x="-5254775" y="3631325"/>
            <a:chExt cx="296950" cy="292625"/>
          </a:xfrm>
          <a:solidFill>
            <a:schemeClr val="tx2"/>
          </a:solidFill>
          <a:effectLst>
            <a:glow rad="63500">
              <a:schemeClr val="accent2">
                <a:satMod val="175000"/>
                <a:alpha val="40000"/>
              </a:schemeClr>
            </a:glow>
            <a:reflection blurRad="6350" stA="50000" endA="300" endPos="90000" dir="5400000" sy="-100000" algn="bl" rotWithShape="0"/>
          </a:effectLst>
        </p:grpSpPr>
        <p:sp>
          <p:nvSpPr>
            <p:cNvPr id="3" name="Google Shape;8293;p91">
              <a:extLst>
                <a:ext uri="{FF2B5EF4-FFF2-40B4-BE49-F238E27FC236}">
                  <a16:creationId xmlns:a16="http://schemas.microsoft.com/office/drawing/2014/main" id="{B191E8EF-45A3-93A4-FD0A-203AFF2FFF6F}"/>
                </a:ext>
              </a:extLst>
            </p:cNvPr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grpFill/>
            <a:ln>
              <a:solidFill>
                <a:srgbClr val="1111B3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4" name="Google Shape;8294;p91">
              <a:extLst>
                <a:ext uri="{FF2B5EF4-FFF2-40B4-BE49-F238E27FC236}">
                  <a16:creationId xmlns:a16="http://schemas.microsoft.com/office/drawing/2014/main" id="{34C13952-5746-A74C-42BF-ADDA8898ECA4}"/>
                </a:ext>
              </a:extLst>
            </p:cNvPr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grpFill/>
            <a:ln>
              <a:solidFill>
                <a:srgbClr val="1111B3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" name="Google Shape;8295;p91">
              <a:extLst>
                <a:ext uri="{FF2B5EF4-FFF2-40B4-BE49-F238E27FC236}">
                  <a16:creationId xmlns:a16="http://schemas.microsoft.com/office/drawing/2014/main" id="{18405BB2-86EC-0533-3467-46E620CE2CEF}"/>
                </a:ext>
              </a:extLst>
            </p:cNvPr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grpFill/>
            <a:ln>
              <a:solidFill>
                <a:srgbClr val="1111B3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6" name="Google Shape;8296;p91">
              <a:extLst>
                <a:ext uri="{FF2B5EF4-FFF2-40B4-BE49-F238E27FC236}">
                  <a16:creationId xmlns:a16="http://schemas.microsoft.com/office/drawing/2014/main" id="{9ECB0896-DD79-D6CD-29F9-49B0A4DF0161}"/>
                </a:ext>
              </a:extLst>
            </p:cNvPr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grpFill/>
            <a:ln>
              <a:solidFill>
                <a:srgbClr val="1111B3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7" name="Google Shape;8297;p91">
              <a:extLst>
                <a:ext uri="{FF2B5EF4-FFF2-40B4-BE49-F238E27FC236}">
                  <a16:creationId xmlns:a16="http://schemas.microsoft.com/office/drawing/2014/main" id="{1245AC8C-294F-EA24-909C-330D4B179A47}"/>
                </a:ext>
              </a:extLst>
            </p:cNvPr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grpFill/>
            <a:ln>
              <a:solidFill>
                <a:srgbClr val="1111B3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8" name="Google Shape;8298;p91">
              <a:extLst>
                <a:ext uri="{FF2B5EF4-FFF2-40B4-BE49-F238E27FC236}">
                  <a16:creationId xmlns:a16="http://schemas.microsoft.com/office/drawing/2014/main" id="{CE683DCB-0210-BB13-B98D-11EF7D469564}"/>
                </a:ext>
              </a:extLst>
            </p:cNvPr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grpFill/>
            <a:ln>
              <a:solidFill>
                <a:srgbClr val="1111B3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" name="Google Shape;8299;p91">
              <a:extLst>
                <a:ext uri="{FF2B5EF4-FFF2-40B4-BE49-F238E27FC236}">
                  <a16:creationId xmlns:a16="http://schemas.microsoft.com/office/drawing/2014/main" id="{DA45C7BA-67DB-748E-0EFD-49F526B0AB76}"/>
                </a:ext>
              </a:extLst>
            </p:cNvPr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grpFill/>
            <a:ln>
              <a:solidFill>
                <a:srgbClr val="1111B3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>
            <a:spLocks noGrp="1"/>
          </p:cNvSpPr>
          <p:nvPr>
            <p:ph type="title"/>
          </p:nvPr>
        </p:nvSpPr>
        <p:spPr>
          <a:xfrm>
            <a:off x="2901671" y="402460"/>
            <a:ext cx="2258957" cy="564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2"/>
                </a:solidFill>
              </a:rPr>
              <a:t>Content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07DB0CD-3900-CD43-FFB1-0919E0DB6B09}"/>
              </a:ext>
            </a:extLst>
          </p:cNvPr>
          <p:cNvSpPr/>
          <p:nvPr/>
        </p:nvSpPr>
        <p:spPr>
          <a:xfrm>
            <a:off x="1342018" y="1411470"/>
            <a:ext cx="1289154" cy="764498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b="1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               </a:t>
            </a:r>
          </a:p>
          <a:p>
            <a:pPr algn="ctr"/>
            <a:endParaRPr lang="en-US" b="1" i="1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algn="ctr"/>
            <a:r>
              <a:rPr lang="en-US" b="1" i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About This Project</a:t>
            </a:r>
          </a:p>
          <a:p>
            <a:pPr algn="ctr"/>
            <a:endParaRPr lang="en-US" dirty="0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F500D89-DB6A-8D99-79DB-7B7F8C6EE295}"/>
              </a:ext>
            </a:extLst>
          </p:cNvPr>
          <p:cNvSpPr/>
          <p:nvPr/>
        </p:nvSpPr>
        <p:spPr>
          <a:xfrm>
            <a:off x="3436649" y="2129801"/>
            <a:ext cx="1289154" cy="764498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Adobe Garamond Pro Bold" panose="02020702060506020403" pitchFamily="18" charset="0"/>
            </a:endParaRPr>
          </a:p>
          <a:p>
            <a:pPr algn="ctr"/>
            <a:endParaRPr lang="en-US" i="1" dirty="0">
              <a:latin typeface="Adobe Garamond Pro Bold" panose="02020702060506020403" pitchFamily="18" charset="0"/>
            </a:endParaRPr>
          </a:p>
          <a:p>
            <a:pPr algn="ctr"/>
            <a:r>
              <a:rPr lang="en-US" i="1" dirty="0">
                <a:latin typeface="Adobe Garamond Pro Bold" panose="02020702060506020403" pitchFamily="18" charset="0"/>
              </a:rPr>
              <a:t>Conclusion</a:t>
            </a:r>
          </a:p>
          <a:p>
            <a:pPr algn="ctr"/>
            <a:endParaRPr lang="en-US" i="1" dirty="0">
              <a:latin typeface="Adobe Garamond Pro Bold" panose="02020702060506020403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DD424D50-A7D3-8B71-7A6B-EB4B82BE3CA7}"/>
              </a:ext>
            </a:extLst>
          </p:cNvPr>
          <p:cNvSpPr/>
          <p:nvPr/>
        </p:nvSpPr>
        <p:spPr>
          <a:xfrm>
            <a:off x="5461726" y="1411470"/>
            <a:ext cx="1289154" cy="764498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algn="ctr"/>
            <a:r>
              <a:rPr lang="en-US" i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Motivation</a:t>
            </a:r>
          </a:p>
          <a:p>
            <a:pPr algn="ctr"/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BEB5C87A-B0A7-9E42-CE50-F8EAFD5F34C0}"/>
              </a:ext>
            </a:extLst>
          </p:cNvPr>
          <p:cNvSpPr/>
          <p:nvPr/>
        </p:nvSpPr>
        <p:spPr>
          <a:xfrm>
            <a:off x="1364105" y="2825608"/>
            <a:ext cx="1289154" cy="764498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bg1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 algn="ctr"/>
            <a:r>
              <a:rPr lang="en-US" i="1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Advantages</a:t>
            </a:r>
          </a:p>
          <a:p>
            <a:pPr algn="ctr"/>
            <a:endParaRPr lang="en-US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0AA2CA9-27E8-A579-C3CB-150EAB54BBE6}"/>
              </a:ext>
            </a:extLst>
          </p:cNvPr>
          <p:cNvSpPr/>
          <p:nvPr/>
        </p:nvSpPr>
        <p:spPr>
          <a:xfrm>
            <a:off x="5509194" y="2825608"/>
            <a:ext cx="1289154" cy="764498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algn="ctr"/>
            <a:r>
              <a:rPr lang="en-US" b="1" i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Disadvantages</a:t>
            </a:r>
          </a:p>
          <a:p>
            <a:pPr algn="ctr"/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359EB1-B8D9-9328-53A8-E9735120A7E9}"/>
              </a:ext>
            </a:extLst>
          </p:cNvPr>
          <p:cNvCxnSpPr>
            <a:stCxn id="2" idx="3"/>
            <a:endCxn id="10" idx="1"/>
          </p:cNvCxnSpPr>
          <p:nvPr/>
        </p:nvCxnSpPr>
        <p:spPr>
          <a:xfrm>
            <a:off x="2631172" y="1793719"/>
            <a:ext cx="2830554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0ECBC5-28EB-4CC2-781C-A70F22AC777E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081226" y="1793719"/>
            <a:ext cx="0" cy="33608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D0683E79-8570-65E8-ECE7-89A22E24DA08}"/>
              </a:ext>
            </a:extLst>
          </p:cNvPr>
          <p:cNvCxnSpPr>
            <a:cxnSpLocks/>
          </p:cNvCxnSpPr>
          <p:nvPr/>
        </p:nvCxnSpPr>
        <p:spPr>
          <a:xfrm>
            <a:off x="2151089" y="2175968"/>
            <a:ext cx="0" cy="6496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4D7C5E4D-46AE-FB87-29DF-97EEBB1167D5}"/>
              </a:ext>
            </a:extLst>
          </p:cNvPr>
          <p:cNvCxnSpPr>
            <a:cxnSpLocks/>
          </p:cNvCxnSpPr>
          <p:nvPr/>
        </p:nvCxnSpPr>
        <p:spPr>
          <a:xfrm>
            <a:off x="6305863" y="2175968"/>
            <a:ext cx="0" cy="6496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C7E4E1B1-912E-DC4A-3270-3E2B958AD154}"/>
              </a:ext>
            </a:extLst>
          </p:cNvPr>
          <p:cNvCxnSpPr/>
          <p:nvPr/>
        </p:nvCxnSpPr>
        <p:spPr>
          <a:xfrm>
            <a:off x="2678640" y="3212788"/>
            <a:ext cx="2830554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971265D9-C890-EB95-265C-C303513C99C2}"/>
              </a:ext>
            </a:extLst>
          </p:cNvPr>
          <p:cNvCxnSpPr>
            <a:cxnSpLocks/>
          </p:cNvCxnSpPr>
          <p:nvPr/>
        </p:nvCxnSpPr>
        <p:spPr>
          <a:xfrm>
            <a:off x="4095121" y="2876706"/>
            <a:ext cx="0" cy="33608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>
            <a:spLocks noGrp="1"/>
          </p:cNvSpPr>
          <p:nvPr>
            <p:ph type="title"/>
          </p:nvPr>
        </p:nvSpPr>
        <p:spPr>
          <a:xfrm>
            <a:off x="865956" y="757003"/>
            <a:ext cx="43746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3399FF"/>
                </a:solidFill>
                <a:latin typeface="Imprint MT Shadow" panose="04020605060303030202" pitchFamily="82" charset="0"/>
              </a:rPr>
              <a:t>About this project</a:t>
            </a:r>
            <a:endParaRPr i="1" dirty="0">
              <a:solidFill>
                <a:srgbClr val="3399FF"/>
              </a:solidFill>
              <a:latin typeface="Imprint MT Shadow" panose="040206050603030302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BABAC-39B8-9B5D-E102-424CA77C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918" y="-52465"/>
            <a:ext cx="2923082" cy="5284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F7C275-5532-F427-32C9-F081C33F95F8}"/>
              </a:ext>
            </a:extLst>
          </p:cNvPr>
          <p:cNvSpPr txBox="1"/>
          <p:nvPr/>
        </p:nvSpPr>
        <p:spPr>
          <a:xfrm>
            <a:off x="505917" y="2298039"/>
            <a:ext cx="56025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1" dirty="0">
                <a:effectLst/>
                <a:latin typeface="Avenir Black Oblique" panose="020B080302020309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In Bangladesh many people walk or take rest in the railway line. Sometimes for their lack of attention many accidents occur. 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1" dirty="0">
                <a:effectLst/>
                <a:latin typeface="Avenir Black Oblique" panose="020B080302020309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So this project's main purpose is to prevent these accidents and also in the rail gate. 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1" dirty="0">
                <a:effectLst/>
                <a:latin typeface="Avenir Black Oblique" panose="020B080302020309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Gate man can use this technology to close road blockers.</a:t>
            </a:r>
            <a:endParaRPr lang="en-US" b="0" i="1" dirty="0">
              <a:latin typeface="Avenir Black Oblique" panose="020B0803020203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7F5FA-FC1E-B905-E59F-C22AC73D2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18" y="-52465"/>
            <a:ext cx="2923082" cy="52840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 txBox="1">
            <a:spLocks noGrp="1"/>
          </p:cNvSpPr>
          <p:nvPr>
            <p:ph type="title" idx="2"/>
          </p:nvPr>
        </p:nvSpPr>
        <p:spPr>
          <a:xfrm>
            <a:off x="4123731" y="479234"/>
            <a:ext cx="43746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rgbClr val="1111B3"/>
                </a:solidFill>
                <a:latin typeface="Imprint MT Shadow" panose="04020605060303030202" pitchFamily="82" charset="0"/>
              </a:rPr>
              <a:t>Motivation</a:t>
            </a:r>
            <a:endParaRPr sz="4800" i="1" dirty="0">
              <a:solidFill>
                <a:srgbClr val="1111B3"/>
              </a:solidFill>
              <a:latin typeface="Imprint MT Shadow" panose="040206050603030302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83CAA-8E16-BBE3-3292-87610D2CE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2803161" cy="52287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4A3DB5-CD56-30A8-9AA9-9975AEE7C5BD}"/>
              </a:ext>
            </a:extLst>
          </p:cNvPr>
          <p:cNvSpPr txBox="1"/>
          <p:nvPr/>
        </p:nvSpPr>
        <p:spPr>
          <a:xfrm>
            <a:off x="4123731" y="2014213"/>
            <a:ext cx="45720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effectLst/>
                <a:latin typeface="Avenir Black Oblique" panose="020B080302020309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According to </a:t>
            </a:r>
            <a:r>
              <a:rPr lang="en-US" sz="1600" i="1" dirty="0">
                <a:effectLst/>
                <a:latin typeface="Avenir Black Oblique" panose="020B080302020309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W</a:t>
            </a:r>
            <a:r>
              <a:rPr lang="en-US" sz="1100" i="1" dirty="0">
                <a:effectLst/>
                <a:latin typeface="Avenir Black Oblique" panose="020B080302020309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IKIPEDI</a:t>
            </a:r>
            <a:r>
              <a:rPr lang="en-US" sz="1600" i="1" dirty="0">
                <a:effectLst/>
                <a:latin typeface="Avenir Black Oblique" panose="020B080302020309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A</a:t>
            </a:r>
            <a:r>
              <a:rPr lang="en-US" sz="1400" i="1" dirty="0">
                <a:effectLst/>
                <a:latin typeface="Avenir Black Oblique" panose="020B080302020309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 every year 100 people die and 10 accounts occur in the rail line.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effectLst/>
                <a:latin typeface="Avenir Black Oblique" panose="020B080302020309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This type of incident occurred just for miscommunications.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effectLst/>
                <a:latin typeface="Avenir Black Oblique" panose="020B080302020309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So using this technology we can prevent this type of accident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EEAE39-0349-6584-FBFE-BE2197A21D1F}"/>
              </a:ext>
            </a:extLst>
          </p:cNvPr>
          <p:cNvSpPr txBox="1"/>
          <p:nvPr/>
        </p:nvSpPr>
        <p:spPr>
          <a:xfrm>
            <a:off x="4249712" y="4223718"/>
            <a:ext cx="4894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3399FF"/>
                </a:solidFill>
              </a:rPr>
              <a:t>https://en.wikipedia.org/wiki/Lists_of_rail_accidents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>
            <a:spLocks noGrp="1"/>
          </p:cNvSpPr>
          <p:nvPr>
            <p:ph type="title"/>
          </p:nvPr>
        </p:nvSpPr>
        <p:spPr>
          <a:xfrm>
            <a:off x="789032" y="1974591"/>
            <a:ext cx="3268551" cy="25149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Avenir Black Oblique" panose="020B0803020203090204" pitchFamily="34" charset="0"/>
              </a:rPr>
              <a:t>1.Arduino Uno.</a:t>
            </a:r>
            <a:br>
              <a:rPr lang="en-US" sz="1600" dirty="0">
                <a:solidFill>
                  <a:srgbClr val="000000"/>
                </a:solidFill>
                <a:latin typeface="Avenir Black Oblique" panose="020B0803020203090204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Avenir Black Oblique" panose="020B0803020203090204" pitchFamily="34" charset="0"/>
              </a:rPr>
              <a:t>2.Ultrasonic sensor.</a:t>
            </a:r>
            <a:br>
              <a:rPr lang="en-US" sz="1600" dirty="0">
                <a:solidFill>
                  <a:srgbClr val="000000"/>
                </a:solidFill>
                <a:latin typeface="Avenir Black Oblique" panose="020B0803020203090204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Avenir Black Oblique" panose="020B0803020203090204" pitchFamily="34" charset="0"/>
              </a:rPr>
              <a:t>3.Sunboard Sheet.</a:t>
            </a:r>
            <a:br>
              <a:rPr lang="en-US" sz="1600" dirty="0">
                <a:solidFill>
                  <a:srgbClr val="000000"/>
                </a:solidFill>
                <a:latin typeface="Avenir Black Oblique" panose="020B0803020203090204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Avenir Black Oblique" panose="020B0803020203090204" pitchFamily="34" charset="0"/>
              </a:rPr>
              <a:t>4.Jumper wires.</a:t>
            </a:r>
            <a:br>
              <a:rPr lang="en-US" sz="1600" dirty="0">
                <a:solidFill>
                  <a:srgbClr val="000000"/>
                </a:solidFill>
                <a:latin typeface="Avenir Black Oblique" panose="020B0803020203090204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Avenir Black Oblique" panose="020B0803020203090204" pitchFamily="34" charset="0"/>
              </a:rPr>
              <a:t>5.5x Led lights.</a:t>
            </a:r>
            <a:br>
              <a:rPr lang="en-US" sz="1600" dirty="0">
                <a:solidFill>
                  <a:srgbClr val="000000"/>
                </a:solidFill>
                <a:latin typeface="Avenir Black Oblique" panose="020B0803020203090204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Avenir Black Oblique" panose="020B0803020203090204" pitchFamily="34" charset="0"/>
              </a:rPr>
              <a:t>6.5x Buzzer.</a:t>
            </a:r>
            <a:br>
              <a:rPr lang="en-US" sz="1600" dirty="0">
                <a:solidFill>
                  <a:srgbClr val="000000"/>
                </a:solidFill>
                <a:latin typeface="Avenir Black Oblique" panose="020B0803020203090204" pitchFamily="34" charset="0"/>
              </a:rPr>
            </a:br>
            <a:br>
              <a:rPr lang="en-US" sz="1800" dirty="0">
                <a:solidFill>
                  <a:srgbClr val="000000"/>
                </a:solidFill>
              </a:rPr>
            </a:br>
            <a:br>
              <a:rPr lang="en-US" sz="1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75000"/>
                  </a:schemeClr>
                </a:solidFill>
              </a:rPr>
            </a:b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D25F79-2B6C-BBC5-A417-06D5ED1B8DB7}"/>
              </a:ext>
            </a:extLst>
          </p:cNvPr>
          <p:cNvSpPr txBox="1"/>
          <p:nvPr/>
        </p:nvSpPr>
        <p:spPr>
          <a:xfrm>
            <a:off x="708647" y="528775"/>
            <a:ext cx="3348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1111B3"/>
                </a:solidFill>
                <a:latin typeface="Imprint MT Shadow" panose="04020605060303030202" pitchFamily="82" charset="0"/>
              </a:rPr>
              <a:t>Hardware Required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449254-C198-66DF-DB2E-1A1D340A1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86794" y="528775"/>
            <a:ext cx="4069829" cy="3960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C602B8-C3C0-24DB-2155-58DCE2D8AD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632"/>
          <a:stretch/>
        </p:blipFill>
        <p:spPr>
          <a:xfrm rot="5400000">
            <a:off x="4941318" y="474251"/>
            <a:ext cx="3960777" cy="40698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>
            <a:spLocks noGrp="1"/>
          </p:cNvSpPr>
          <p:nvPr>
            <p:ph type="title"/>
          </p:nvPr>
        </p:nvSpPr>
        <p:spPr>
          <a:xfrm>
            <a:off x="697937" y="882979"/>
            <a:ext cx="4585200" cy="7719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i="1" dirty="0">
                <a:latin typeface="Imprint MT Shadow" panose="04020605060303030202" pitchFamily="82" charset="0"/>
              </a:rPr>
              <a:t>How the project view</a:t>
            </a:r>
            <a:endParaRPr sz="3600" i="1" dirty="0">
              <a:solidFill>
                <a:schemeClr val="accent2"/>
              </a:solidFill>
              <a:latin typeface="Imprint MT Shadow" panose="040206050603030302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E1FB8B-CEF5-914A-A432-DF19AF0D3115}"/>
              </a:ext>
            </a:extLst>
          </p:cNvPr>
          <p:cNvSpPr txBox="1"/>
          <p:nvPr/>
        </p:nvSpPr>
        <p:spPr>
          <a:xfrm>
            <a:off x="3964899" y="1654973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FFFF00"/>
                </a:solidFill>
                <a:cs typeface="Arabic Transparent" panose="02010000000000000000" pitchFamily="2" charset="-78"/>
              </a:rPr>
              <a:t>Front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6346E8-DD17-2330-22CA-D4949A2EC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994" y="2013117"/>
            <a:ext cx="3268862" cy="2273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588E4A-5E63-1229-C772-476251F92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311" y="2013116"/>
            <a:ext cx="3389522" cy="2273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E1FB8B-CEF5-914A-A432-DF19AF0D3115}"/>
              </a:ext>
            </a:extLst>
          </p:cNvPr>
          <p:cNvSpPr txBox="1"/>
          <p:nvPr/>
        </p:nvSpPr>
        <p:spPr>
          <a:xfrm>
            <a:off x="2158584" y="1455104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FFFF00"/>
                </a:solidFill>
                <a:cs typeface="Arabic Transparent" panose="02010000000000000000" pitchFamily="2" charset="-78"/>
              </a:rPr>
              <a:t>Side 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F5990-2914-A4E8-3242-DD0A6A3124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72" r="6972"/>
          <a:stretch/>
        </p:blipFill>
        <p:spPr>
          <a:xfrm>
            <a:off x="4661940" y="2031166"/>
            <a:ext cx="3237875" cy="18812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C04F3D-7ECA-BA5D-FE61-7E5625EC6C44}"/>
              </a:ext>
            </a:extLst>
          </p:cNvPr>
          <p:cNvSpPr txBox="1"/>
          <p:nvPr/>
        </p:nvSpPr>
        <p:spPr>
          <a:xfrm>
            <a:off x="5674781" y="1455104"/>
            <a:ext cx="1120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FFFF00"/>
                </a:solidFill>
                <a:cs typeface="Arabic Transparent" panose="02010000000000000000" pitchFamily="2" charset="-78"/>
              </a:rPr>
              <a:t>3D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E7D5B-4D3D-77B9-C9C8-A1FE2A8D1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649" y="2031166"/>
            <a:ext cx="3522689" cy="18812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7434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8"/>
          <p:cNvSpPr txBox="1">
            <a:spLocks noGrp="1"/>
          </p:cNvSpPr>
          <p:nvPr>
            <p:ph type="ctrTitle"/>
          </p:nvPr>
        </p:nvSpPr>
        <p:spPr>
          <a:xfrm>
            <a:off x="74951" y="710667"/>
            <a:ext cx="4789357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i="1" dirty="0">
                <a:solidFill>
                  <a:schemeClr val="bg2"/>
                </a:solidFill>
                <a:latin typeface="Imprint MT Shadow" panose="04020605060303030202" pitchFamily="82" charset="0"/>
              </a:rPr>
              <a:t>How does it works </a:t>
            </a:r>
            <a:br>
              <a:rPr lang="en-US" sz="3200" b="1" dirty="0">
                <a:solidFill>
                  <a:srgbClr val="00B0F0"/>
                </a:solidFill>
              </a:rPr>
            </a:br>
            <a:endParaRPr dirty="0"/>
          </a:p>
        </p:txBody>
      </p:sp>
      <p:sp>
        <p:nvSpPr>
          <p:cNvPr id="261" name="Google Shape;261;p48"/>
          <p:cNvSpPr txBox="1">
            <a:spLocks noGrp="1"/>
          </p:cNvSpPr>
          <p:nvPr>
            <p:ph type="subTitle" idx="1"/>
          </p:nvPr>
        </p:nvSpPr>
        <p:spPr>
          <a:xfrm>
            <a:off x="202368" y="1769621"/>
            <a:ext cx="4294681" cy="1858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Avenir Black Oblique" panose="020B0803020203090204" pitchFamily="34" charset="0"/>
              </a:rPr>
              <a:t>Object detection by Ultrasonic sensor.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dirty="0">
              <a:latin typeface="Avenir Black Oblique" panose="020B0803020203090204" pitchFamily="34" charset="0"/>
            </a:endParaRP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lack Oblique" panose="020B0803020203090204" pitchFamily="34" charset="0"/>
              </a:rPr>
              <a:t>LED Blinking.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lack Oblique" panose="020B0803020203090204" pitchFamily="34" charset="0"/>
              </a:rPr>
              <a:t>Generate an alarm </a:t>
            </a:r>
            <a:r>
              <a:rPr lang="en-US" dirty="0"/>
              <a:t>.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7577F9-7437-E0E8-712E-1E51AE5BE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837" y="434714"/>
            <a:ext cx="3036065" cy="4077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7"/>
          <p:cNvSpPr txBox="1">
            <a:spLocks noGrp="1"/>
          </p:cNvSpPr>
          <p:nvPr>
            <p:ph type="ctrTitle"/>
          </p:nvPr>
        </p:nvSpPr>
        <p:spPr>
          <a:xfrm>
            <a:off x="1481449" y="1231072"/>
            <a:ext cx="2708301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355600" lvl="0" indent="0" algn="l" rtl="0">
              <a:lnSpc>
                <a:spcPct val="100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lang="en-US" sz="2800" i="1" dirty="0">
                <a:solidFill>
                  <a:schemeClr val="tx1">
                    <a:lumMod val="60000"/>
                    <a:lumOff val="40000"/>
                  </a:schemeClr>
                </a:solidFill>
                <a:latin typeface="Avenir Black Oblique" panose="020B0803020203090204" pitchFamily="34" charset="0"/>
              </a:rPr>
              <a:t>Advantage</a:t>
            </a:r>
            <a:endParaRPr sz="2800" i="1" dirty="0">
              <a:solidFill>
                <a:schemeClr val="tx1">
                  <a:lumMod val="60000"/>
                  <a:lumOff val="40000"/>
                </a:schemeClr>
              </a:solidFill>
              <a:latin typeface="Avenir Black Oblique" panose="020B080302020309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BA8F5-F542-EC5E-D43A-BD07FF277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495" y="2023672"/>
            <a:ext cx="6770291" cy="2128603"/>
          </a:xfrm>
        </p:spPr>
        <p:txBody>
          <a:bodyPr/>
          <a:lstStyle/>
          <a:p>
            <a:pPr marL="482600" indent="-342900" algn="l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venir Black Oblique" panose="020B0803020203090204" pitchFamily="34" charset="0"/>
              </a:rPr>
              <a:t>Acts automatically to prevent collisions.</a:t>
            </a:r>
          </a:p>
          <a:p>
            <a:pPr marL="482600" indent="-342900" algn="l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venir Black Oblique" panose="020B0803020203090204" pitchFamily="34" charset="0"/>
              </a:rPr>
              <a:t>System can withstand even in harsh environments.</a:t>
            </a:r>
          </a:p>
          <a:p>
            <a:pPr marL="482600" indent="-342900" algn="l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venir Black Oblique" panose="020B0803020203090204" pitchFamily="34" charset="0"/>
              </a:rPr>
              <a:t>Economical &amp; cost effective.</a:t>
            </a:r>
          </a:p>
          <a:p>
            <a:pPr marL="482600" indent="-342900" algn="l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venir Black Oblique" panose="020B0803020203090204" pitchFamily="34" charset="0"/>
              </a:rPr>
              <a:t>Elimination of human error as no inputs are to be fed by the crew.</a:t>
            </a:r>
          </a:p>
          <a:p>
            <a:pPr marL="482600" indent="-342900" algn="l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venir Black Oblique" panose="020B0803020203090204" pitchFamily="34" charset="0"/>
              </a:rPr>
              <a:t>Can prevent accidents and also our rail journey will be more safe.</a:t>
            </a:r>
          </a:p>
          <a:p>
            <a:pPr marL="139700" indent="0" algn="l"/>
            <a:endParaRPr lang="en-US" dirty="0">
              <a:latin typeface="Avenir Black Oblique" panose="020B0803020203090204" pitchFamily="34" charset="0"/>
            </a:endParaRPr>
          </a:p>
          <a:p>
            <a:pPr marL="482600" indent="-342900" algn="l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ernational Day of Education by Slidesgo">
  <a:themeElements>
    <a:clrScheme name="Simple Light">
      <a:dk1>
        <a:srgbClr val="1E315D"/>
      </a:dk1>
      <a:lt1>
        <a:srgbClr val="FFFFFF"/>
      </a:lt1>
      <a:dk2>
        <a:srgbClr val="4A6AB3"/>
      </a:dk2>
      <a:lt2>
        <a:srgbClr val="FFDD16"/>
      </a:lt2>
      <a:accent1>
        <a:srgbClr val="FFDD16"/>
      </a:accent1>
      <a:accent2>
        <a:srgbClr val="FFDD1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362</Words>
  <Application>Microsoft Office PowerPoint</Application>
  <PresentationFormat>On-screen Show (16:9)</PresentationFormat>
  <Paragraphs>61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31" baseType="lpstr">
      <vt:lpstr>Arial</vt:lpstr>
      <vt:lpstr>Dumbledor 3</vt:lpstr>
      <vt:lpstr>MS Reference Sans Serif</vt:lpstr>
      <vt:lpstr>Adobe Jenson Pro Capt</vt:lpstr>
      <vt:lpstr>Courier New</vt:lpstr>
      <vt:lpstr>Abeganshi</vt:lpstr>
      <vt:lpstr>Montserrat</vt:lpstr>
      <vt:lpstr>Wingdings</vt:lpstr>
      <vt:lpstr>Monotype Corsiva</vt:lpstr>
      <vt:lpstr>Imprint MT Shadow</vt:lpstr>
      <vt:lpstr>Avenir Black Oblique</vt:lpstr>
      <vt:lpstr>Adobe Garamond Pro Bold</vt:lpstr>
      <vt:lpstr>Josefin Sans Light</vt:lpstr>
      <vt:lpstr>Leckerli One</vt:lpstr>
      <vt:lpstr>Digistyle Unicode</vt:lpstr>
      <vt:lpstr>Muli</vt:lpstr>
      <vt:lpstr>Adobe Hebrew</vt:lpstr>
      <vt:lpstr>Adobe Arabic</vt:lpstr>
      <vt:lpstr>International Day of Education by Slidesgo</vt:lpstr>
      <vt:lpstr>University of Asia Pacific</vt:lpstr>
      <vt:lpstr>Content</vt:lpstr>
      <vt:lpstr>About this project</vt:lpstr>
      <vt:lpstr>Motivation</vt:lpstr>
      <vt:lpstr>1.Arduino Uno. 2.Ultrasonic sensor. 3.Sunboard Sheet. 4.Jumper wires. 5.5x Led lights. 6.5x Buzzer.    </vt:lpstr>
      <vt:lpstr>How the project view</vt:lpstr>
      <vt:lpstr>PowerPoint Presentation</vt:lpstr>
      <vt:lpstr>How does it works  </vt:lpstr>
      <vt:lpstr>Advantage</vt:lpstr>
      <vt:lpstr>Disadvantage</vt:lpstr>
      <vt:lpstr>Our world is moving so fast and we can prevent many accidents using technology.  Day by day we need to adopt new technology to make our life easier.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Asia Pacific</dc:title>
  <dc:creator>Rifa Tasfia</dc:creator>
  <cp:lastModifiedBy>Rifa Tasfia</cp:lastModifiedBy>
  <cp:revision>10</cp:revision>
  <dcterms:modified xsi:type="dcterms:W3CDTF">2022-10-15T16:50:56Z</dcterms:modified>
</cp:coreProperties>
</file>